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ycyRHM8cP4kDqCCyy+w49V0gI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Réfléchir pour mettre les  reference partout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8" name="Google Shape;88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-FR"/>
              <a:t>PLCs are built to be production tools used for automated manufacturing.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-FR"/>
              <a:t>RTUs are monitoring tools used to prevent and detect maintenance or security issues at remote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Modèle théorique , n’est pas applicable partout.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Le modèle evolue avec le temps 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Exemple un capteur connecter qui et connecter directement avec le CLOUD </a:t>
            </a:r>
            <a:endParaRPr/>
          </a:p>
        </p:txBody>
      </p:sp>
      <p:sp>
        <p:nvSpPr>
          <p:cNvPr id="196" name="Google Shape;19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7" name="Google Shape;197;p1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Il y a plusieurs palette</a:t>
            </a:r>
            <a:endParaRPr/>
          </a:p>
        </p:txBody>
      </p:sp>
      <p:sp>
        <p:nvSpPr>
          <p:cNvPr id="208" name="Google Shape;20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9" name="Google Shape;209;p1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Réfléchir a changer la couleur pour la rendre ^plus lisigble. </a:t>
            </a:r>
            <a:endParaRPr/>
          </a:p>
        </p:txBody>
      </p:sp>
      <p:sp>
        <p:nvSpPr>
          <p:cNvPr id="249" name="Google Shape;24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0" name="Google Shape;250;p1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l’address dans la 1</a:t>
            </a:r>
            <a:r>
              <a:rPr baseline="30000" lang="fr-FR"/>
              <a:t>er</a:t>
            </a:r>
            <a:r>
              <a:rPr lang="fr-FR"/>
              <a:t> slide. </a:t>
            </a:r>
            <a:br>
              <a:rPr lang="fr-FR"/>
            </a:br>
            <a:br>
              <a:rPr lang="fr-FR"/>
            </a:br>
            <a:r>
              <a:rPr lang="fr-FR"/>
              <a:t>Peut étre rajouter des  commentaires pour dire que les sleep sont la pour prendre en compte la lenteur du PLC.</a:t>
            </a:r>
            <a:endParaRPr/>
          </a:p>
        </p:txBody>
      </p:sp>
      <p:sp>
        <p:nvSpPr>
          <p:cNvPr id="275" name="Google Shape;27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6" name="Google Shape;276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a89f76b3b_1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ea89f76b3b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l’address dans la 1</a:t>
            </a:r>
            <a:r>
              <a:rPr baseline="30000" lang="fr-FR"/>
              <a:t>er</a:t>
            </a:r>
            <a:r>
              <a:rPr lang="fr-FR"/>
              <a:t> slide. </a:t>
            </a:r>
            <a:br>
              <a:rPr lang="fr-FR"/>
            </a:br>
            <a:br>
              <a:rPr lang="fr-FR"/>
            </a:br>
            <a:r>
              <a:rPr lang="fr-FR"/>
              <a:t>Peut étre rajouter des  commentaires pour dire que les sleep sont la pour prendre en compte la lenteur du PLC.</a:t>
            </a:r>
            <a:endParaRPr/>
          </a:p>
        </p:txBody>
      </p:sp>
      <p:sp>
        <p:nvSpPr>
          <p:cNvPr id="289" name="Google Shape;289;g2ea89f76b3b_1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90" name="Google Shape;290;g2ea89f76b3b_1_14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Voir pour retourner l’image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une partie en vue du dessus sur le LOGO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- une partie en screencast sur le PC. </a:t>
            </a:r>
            <a:endParaRPr/>
          </a:p>
        </p:txBody>
      </p:sp>
      <p:sp>
        <p:nvSpPr>
          <p:cNvPr id="301" name="Google Shape;30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02" name="Google Shape;302;p1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Plusieurs options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Expliquer pourquoi c’est que de l’http avent de passer </a:t>
            </a:r>
            <a:endParaRPr/>
          </a:p>
        </p:txBody>
      </p:sp>
      <p:sp>
        <p:nvSpPr>
          <p:cNvPr id="314" name="Google Shape;31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15" name="Google Shape;315;p2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Mette des numéros pour définir les différentes parties.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" name="Google Shape;99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une info pour dire que c’est un navigateur WEB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Adress IP: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Sa nous donne des informations pour une perios de reconnaissance. </a:t>
            </a:r>
            <a:endParaRPr/>
          </a:p>
        </p:txBody>
      </p:sp>
      <p:sp>
        <p:nvSpPr>
          <p:cNvPr id="344" name="Google Shape;34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5" name="Google Shape;345;p2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Remplacer la photo par une capture d ’écant et une photo du PLC en rouge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Bien mettre en evidence que le truc principal c’est de prendre contrôle de l’actions principale de la machine et pas forcement de la machine en elle méme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0" name="Google Shape;360;p2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des info sur le contexte de l’output du bruteforce (capture d’écrant. )</a:t>
            </a:r>
            <a:endParaRPr/>
          </a:p>
        </p:txBody>
      </p:sp>
      <p:sp>
        <p:nvSpPr>
          <p:cNvPr id="372" name="Google Shape;37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73" name="Google Shape;373;p2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Peut étre grater des acces ??????</a:t>
            </a:r>
            <a:endParaRPr/>
          </a:p>
        </p:txBody>
      </p:sp>
      <p:sp>
        <p:nvSpPr>
          <p:cNvPr id="394" name="Google Shape;394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95" name="Google Shape;395;p2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Peut étre ajoute rune image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Peut étre nommer ICS matrix plus tard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12" name="Google Shape;412;p2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Voir pour appliquer une capture d’écrant classique. </a:t>
            </a:r>
            <a:endParaRPr/>
          </a:p>
        </p:txBody>
      </p:sp>
      <p:sp>
        <p:nvSpPr>
          <p:cNvPr id="444" name="Google Shape;44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5" name="Google Shape;445;p3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Mettre des numéros sur les slide.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Ne pas surcharger les slide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Réfléchir pour ajouter plus d’image , mais bien utiliser </a:t>
            </a:r>
            <a:endParaRPr/>
          </a:p>
        </p:txBody>
      </p:sp>
      <p:sp>
        <p:nvSpPr>
          <p:cNvPr id="110" name="Google Shape;11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1" name="Google Shape;111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68" name="Google Shape;468;p3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fr-FR"/>
              <a:t>Peut étre faire un schéma pour expliquer les différente sections</a:t>
            </a:r>
            <a:endParaRPr/>
          </a:p>
        </p:txBody>
      </p:sp>
      <p:sp>
        <p:nvSpPr>
          <p:cNvPr id="495" name="Google Shape;49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96" name="Google Shape;496;p3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Mettre une source juridique pour expliquer que c’est legal. </a:t>
            </a:r>
            <a:endParaRPr/>
          </a:p>
        </p:txBody>
      </p:sp>
      <p:sp>
        <p:nvSpPr>
          <p:cNvPr id="507" name="Google Shape;507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08" name="Google Shape;508;p3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Ou comme j’aime l’appeler : Bruteforce wit extra step</a:t>
            </a:r>
            <a:endParaRPr/>
          </a:p>
        </p:txBody>
      </p:sp>
      <p:sp>
        <p:nvSpPr>
          <p:cNvPr id="564" name="Google Shape;56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65" name="Google Shape;565;p4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des tab et de point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Voir les fautes.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Revoir peut étre la définitions d’ICS (plus sur le contrôle de systéme phisique)</a:t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3" name="Google Shape;123;p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" name="Google Shape;596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7" name="Google Shape;597;p4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Rendre le truc plus edulcorée.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Les moment ou je prend positions , c’est les moment ou je suis rue de moi.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des animations pour le texte</a:t>
            </a:r>
            <a:endParaRPr/>
          </a:p>
        </p:txBody>
      </p:sp>
      <p:sp>
        <p:nvSpPr>
          <p:cNvPr id="613" name="Google Shape;613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14" name="Google Shape;614;p4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la sections pour le hackable magazine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Et vendre le workshop de l’aprem. </a:t>
            </a:r>
            <a:endParaRPr/>
          </a:p>
        </p:txBody>
      </p:sp>
      <p:sp>
        <p:nvSpPr>
          <p:cNvPr id="625" name="Google Shape;625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26" name="Google Shape;626;p4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une image </a:t>
            </a:r>
            <a:endParaRPr/>
          </a:p>
        </p:txBody>
      </p:sp>
      <p:sp>
        <p:nvSpPr>
          <p:cNvPr id="637" name="Google Shape;637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38" name="Google Shape;638;p4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Ajouter une image </a:t>
            </a:r>
            <a:endParaRPr/>
          </a:p>
        </p:txBody>
      </p:sp>
      <p:sp>
        <p:nvSpPr>
          <p:cNvPr id="649" name="Google Shape;64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50" name="Google Shape;650;p4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Photo de la valise. A ajouter (donne un coup en plus pour ). </a:t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5" name="Google Shape;135;p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Enlever les adresse IP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Revoir la charte graphique de l’excalidraw. </a:t>
            </a:r>
            <a:endParaRPr/>
          </a:p>
        </p:txBody>
      </p:sp>
      <p:sp>
        <p:nvSpPr>
          <p:cNvPr id="146" name="Google Shape;14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47" name="Google Shape;147;p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9" name="Google Shape;159;p1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Enlever les adresse IP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Revoir la charte graphique de l’excalidraw. </a:t>
            </a:r>
            <a:endParaRPr/>
          </a:p>
        </p:txBody>
      </p:sp>
      <p:sp>
        <p:nvSpPr>
          <p:cNvPr id="171" name="Google Shape;17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2" name="Google Shape;172;p9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-FR"/>
              <a:t>PLCs are built to be production tools used for automated manufacturing.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-FR"/>
              <a:t>RTUs are monitoring tools used to prevent and detect maintenance or security issues at remote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5" name="Google Shape;185;p1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hyperlink" Target="http://drive.google.com/file/d/17xPud8-S5flzLT6G6VFkqp7BF2lEZjb8/view" TargetMode="External"/><Relationship Id="rId6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3.jp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hyperlink" Target="https://github.com/biero-el-corridor/OT_ICS_ressource_list" TargetMode="External"/><Relationship Id="rId5" Type="http://schemas.openxmlformats.org/officeDocument/2006/relationships/hyperlink" Target="https://github.com/biero-el-corridor/LOGO_BRUTE_FORCE_BUNBLE" TargetMode="External"/><Relationship Id="rId6" Type="http://schemas.openxmlformats.org/officeDocument/2006/relationships/hyperlink" Target="https://github.com/biero-el-corridor/Chall_cretation" TargetMode="External"/><Relationship Id="rId7" Type="http://schemas.openxmlformats.org/officeDocument/2006/relationships/hyperlink" Target="https://www.icsrank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hyperlink" Target="https://github.com/CYBERIC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90" name="Google Shape;90;p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91" name="Google Shape;91;p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>
            <p:ph type="ctrTitle"/>
          </p:nvPr>
        </p:nvSpPr>
        <p:spPr>
          <a:xfrm>
            <a:off x="838200" y="1122362"/>
            <a:ext cx="10515600" cy="36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fr-FR" sz="4400">
                <a:latin typeface="Arial"/>
                <a:ea typeface="Arial"/>
                <a:cs typeface="Arial"/>
                <a:sym typeface="Arial"/>
              </a:rPr>
              <a:t>Think, test, search and Bruteforce : </a:t>
            </a:r>
            <a:br>
              <a:rPr lang="fr-FR" sz="4400">
                <a:latin typeface="Arial"/>
                <a:ea typeface="Arial"/>
                <a:cs typeface="Arial"/>
                <a:sym typeface="Arial"/>
              </a:rPr>
            </a:br>
            <a:br>
              <a:rPr lang="fr-FR" sz="4400">
                <a:latin typeface="Arial"/>
                <a:ea typeface="Arial"/>
                <a:cs typeface="Arial"/>
                <a:sym typeface="Arial"/>
              </a:rPr>
            </a:br>
            <a:br>
              <a:rPr lang="fr-FR" sz="4400">
                <a:latin typeface="Arial"/>
                <a:ea typeface="Arial"/>
                <a:cs typeface="Arial"/>
                <a:sym typeface="Arial"/>
              </a:rPr>
            </a:br>
            <a:r>
              <a:rPr lang="fr-FR" sz="4400">
                <a:latin typeface="Arial"/>
                <a:ea typeface="Arial"/>
                <a:cs typeface="Arial"/>
                <a:sym typeface="Arial"/>
              </a:rPr>
              <a:t>Structure a Bruteforce campagn on an OT equipment on the internet. 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94" name="Google Shape;9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99" name="Google Shape;199;p1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00" name="Google Shape;200;p1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diagramme&#10;&#10;Description générée automatiquement" id="201" name="Google Shape;201;p12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1292618" y="898748"/>
            <a:ext cx="9606764" cy="58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2"/>
          <p:cNvSpPr txBox="1"/>
          <p:nvPr>
            <p:ph type="title"/>
          </p:nvPr>
        </p:nvSpPr>
        <p:spPr>
          <a:xfrm>
            <a:off x="-1" y="0"/>
            <a:ext cx="12350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Purdue Model network view of a IT/OT network </a:t>
            </a:r>
            <a:endParaRPr/>
          </a:p>
        </p:txBody>
      </p:sp>
      <p:sp>
        <p:nvSpPr>
          <p:cNvPr id="203" name="Google Shape;20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11" name="Google Shape;211;p1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12" name="Google Shape;212;p1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Workshop teasing.  </a:t>
            </a:r>
            <a:endParaRPr/>
          </a:p>
        </p:txBody>
      </p:sp>
      <p:sp>
        <p:nvSpPr>
          <p:cNvPr id="214" name="Google Shape;214;p13"/>
          <p:cNvSpPr txBox="1"/>
          <p:nvPr>
            <p:ph idx="11" type="ftr"/>
          </p:nvPr>
        </p:nvSpPr>
        <p:spPr>
          <a:xfrm>
            <a:off x="4038600" y="4605426"/>
            <a:ext cx="4114800" cy="439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15" name="Google Shape;215;p13"/>
          <p:cNvSpPr txBox="1"/>
          <p:nvPr>
            <p:ph idx="12" type="sldNum"/>
          </p:nvPr>
        </p:nvSpPr>
        <p:spPr>
          <a:xfrm>
            <a:off x="8610600" y="4605426"/>
            <a:ext cx="2743200" cy="439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16" name="Google Shape;2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27898"/>
            <a:ext cx="12192000" cy="44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/>
          <p:nvPr/>
        </p:nvSpPr>
        <p:spPr>
          <a:xfrm>
            <a:off x="772390" y="1459852"/>
            <a:ext cx="115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3"/>
          <p:cNvSpPr txBox="1"/>
          <p:nvPr/>
        </p:nvSpPr>
        <p:spPr>
          <a:xfrm>
            <a:off x="3501735" y="1454945"/>
            <a:ext cx="115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10723416" y="1454945"/>
            <a:ext cx="115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3,5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7536876" y="1444772"/>
            <a:ext cx="115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/>
          <p:nvPr/>
        </p:nvSpPr>
        <p:spPr>
          <a:xfrm>
            <a:off x="207818" y="1454945"/>
            <a:ext cx="1898072" cy="51294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>
            <a:off x="2105890" y="1454945"/>
            <a:ext cx="3151910" cy="51294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>
            <a:off x="5257800" y="1454945"/>
            <a:ext cx="5458689" cy="51294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10716489" y="1454945"/>
            <a:ext cx="1094512" cy="51294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29" name="Google Shape;229;p1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30" name="Google Shape;230;p1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32" name="Google Shape;2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3" name="Google Shape;233;p14"/>
          <p:cNvSpPr txBox="1"/>
          <p:nvPr/>
        </p:nvSpPr>
        <p:spPr>
          <a:xfrm>
            <a:off x="1056701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4400"/>
              <a:buFont typeface="Calibri"/>
              <a:buNone/>
            </a:pPr>
            <a:r>
              <a:rPr b="0" i="0" lang="fr-FR" sz="44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PLC and attack choice.</a:t>
            </a:r>
            <a:endParaRPr b="0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38" name="Google Shape;238;p1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39" name="Google Shape;239;p1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choice.</a:t>
            </a:r>
            <a:endParaRPr/>
          </a:p>
        </p:txBody>
      </p:sp>
      <p:sp>
        <p:nvSpPr>
          <p:cNvPr id="241" name="Google Shape;241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43" name="Google Shape;24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43813"/>
            <a:ext cx="451485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letter on a black background&#10;&#10;Description automatically generated" id="245" name="Google Shape;24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8249" y="2923476"/>
            <a:ext cx="7226838" cy="115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52" name="Google Shape;252;p1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53" name="Google Shape;253;p1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choice.</a:t>
            </a:r>
            <a:endParaRPr/>
          </a:p>
        </p:txBody>
      </p:sp>
      <p:sp>
        <p:nvSpPr>
          <p:cNvPr id="255" name="Google Shape;25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6" name="Google Shape;25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57" name="Google Shape;25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8" name="Google Shape;258;p16"/>
          <p:cNvSpPr txBox="1"/>
          <p:nvPr/>
        </p:nvSpPr>
        <p:spPr>
          <a:xfrm>
            <a:off x="242850" y="1674675"/>
            <a:ext cx="50865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fr-F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enter a circuit from output to input.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fr-F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connect an output to several inputs, but not several outputs to one input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9222" y="1173012"/>
            <a:ext cx="6736326" cy="51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64" name="Google Shape;264;p1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65" name="Google Shape;265;p1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POC’s: example</a:t>
            </a:r>
            <a:endParaRPr/>
          </a:p>
        </p:txBody>
      </p:sp>
      <p:pic>
        <p:nvPicPr>
          <p:cNvPr descr="A screen shot of a black screen&#10;&#10;Description automatically generated" id="267" name="Google Shape;267;p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049" y="3927353"/>
            <a:ext cx="10935860" cy="28704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69" name="Google Shape;26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screenshot of a computer&#10;&#10;Description automatically generated" id="270" name="Google Shape;27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0559" y="939729"/>
            <a:ext cx="4864350" cy="276874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7"/>
          <p:cNvSpPr txBox="1"/>
          <p:nvPr/>
        </p:nvSpPr>
        <p:spPr>
          <a:xfrm>
            <a:off x="828675" y="1495425"/>
            <a:ext cx="424815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= Imput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=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Analog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Flag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value is stored in pre-defined memory address.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78" name="Google Shape;278;p1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79" name="Google Shape;279;p1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POC’s: exemple</a:t>
            </a:r>
            <a:endParaRPr/>
          </a:p>
        </p:txBody>
      </p:sp>
      <p:sp>
        <p:nvSpPr>
          <p:cNvPr id="281" name="Google Shape;28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82" name="Google Shape;28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183275" y="1047950"/>
            <a:ext cx="11702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Snap7 is an open source, 32/64 bit, multi-platform Ethernet communication suite for interfacing natively with Siemens </a:t>
            </a:r>
            <a:r>
              <a:rPr b="1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PLCs</a:t>
            </a: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value from the defined memory address to see the possible behavior.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fr-F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value from the defined memory address to change behavior.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background with a number and text&#10;&#10;Description automatically generated" id="284" name="Google Shape;28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751" y="3501739"/>
            <a:ext cx="2489494" cy="24894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&#10;&#10;Description générée automatiquement" id="285" name="Google Shape;285;p18"/>
          <p:cNvPicPr preferRelativeResize="0"/>
          <p:nvPr/>
        </p:nvPicPr>
        <p:blipFill rotWithShape="1">
          <a:blip r:embed="rId5">
            <a:alphaModFix/>
          </a:blip>
          <a:srcRect b="0" l="0" r="0" t="11124"/>
          <a:stretch/>
        </p:blipFill>
        <p:spPr>
          <a:xfrm>
            <a:off x="6088238" y="3121919"/>
            <a:ext cx="5369191" cy="3249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92" name="Google Shape;292;g2ea89f76b3b_1_14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9011033" y="20095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93" name="Google Shape;293;g2ea89f76b3b_1_14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2896302" y="-2685418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ea89f76b3b_1_140"/>
          <p:cNvSpPr txBox="1"/>
          <p:nvPr>
            <p:ph type="title"/>
          </p:nvPr>
        </p:nvSpPr>
        <p:spPr>
          <a:xfrm>
            <a:off x="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POC’s: exemple</a:t>
            </a:r>
            <a:endParaRPr/>
          </a:p>
        </p:txBody>
      </p:sp>
      <p:sp>
        <p:nvSpPr>
          <p:cNvPr id="295" name="Google Shape;295;g2ea89f76b3b_1_1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296" name="Google Shape;296;g2ea89f76b3b_1_1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capture d’écran, Police&#10;&#10;Description générée automatiquement" id="297" name="Google Shape;297;g2ea89f76b3b_1_140"/>
          <p:cNvPicPr preferRelativeResize="0"/>
          <p:nvPr/>
        </p:nvPicPr>
        <p:blipFill rotWithShape="1">
          <a:blip r:embed="rId4">
            <a:alphaModFix/>
          </a:blip>
          <a:srcRect b="0" l="0" r="0" t="11126"/>
          <a:stretch/>
        </p:blipFill>
        <p:spPr>
          <a:xfrm>
            <a:off x="2461329" y="1325698"/>
            <a:ext cx="7269349" cy="43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04" name="Google Shape;304;p1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05" name="Google Shape;305;p1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POC’s: example</a:t>
            </a:r>
            <a:endParaRPr/>
          </a:p>
        </p:txBody>
      </p:sp>
      <p:sp>
        <p:nvSpPr>
          <p:cNvPr id="307" name="Google Shape;30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09" name="Google Shape;309;p19"/>
          <p:cNvPicPr preferRelativeResize="0"/>
          <p:nvPr/>
        </p:nvPicPr>
        <p:blipFill rotWithShape="1">
          <a:blip r:embed="rId4">
            <a:alphaModFix/>
          </a:blip>
          <a:srcRect b="0" l="0" r="0" t="7490"/>
          <a:stretch/>
        </p:blipFill>
        <p:spPr>
          <a:xfrm>
            <a:off x="4038600" y="1407182"/>
            <a:ext cx="7937068" cy="450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 title="VID_20240616_192354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750" y="1079301"/>
            <a:ext cx="2998777" cy="533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17" name="Google Shape;317;p2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18" name="Google Shape;318;p2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 txBox="1"/>
          <p:nvPr>
            <p:ph type="title"/>
          </p:nvPr>
        </p:nvSpPr>
        <p:spPr>
          <a:xfrm>
            <a:off x="0" y="164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choice: Brute force.</a:t>
            </a:r>
            <a:endParaRPr/>
          </a:p>
        </p:txBody>
      </p:sp>
      <p:sp>
        <p:nvSpPr>
          <p:cNvPr id="320" name="Google Shape;320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21" name="Google Shape;32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2" name="Google Shape;322;p20"/>
          <p:cNvSpPr/>
          <p:nvPr/>
        </p:nvSpPr>
        <p:spPr>
          <a:xfrm>
            <a:off x="6198669" y="3429000"/>
            <a:ext cx="952902" cy="43073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texte, capture d’écran, logiciel, Logiciel multimédia&#10;&#10;Description générée automatiquement" id="323" name="Google Shape;3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90" y="966476"/>
            <a:ext cx="12065620" cy="549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/>
          <p:nvPr/>
        </p:nvSpPr>
        <p:spPr>
          <a:xfrm>
            <a:off x="6101588" y="3125117"/>
            <a:ext cx="952902" cy="43073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01" name="Google Shape;101;p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02" name="Google Shape;102;p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Summary</a:t>
            </a:r>
            <a:endParaRPr/>
          </a:p>
        </p:txBody>
      </p:sp>
      <p:sp>
        <p:nvSpPr>
          <p:cNvPr id="104" name="Google Shape;10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583934" y="1474788"/>
            <a:ext cx="7826420" cy="4448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Setup &amp; attack surface.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OSINT and asset detections.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Stealth mode  and asset confirmations.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 among the competition.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29" name="Google Shape;329;p2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30" name="Google Shape;330;p2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 txBox="1"/>
          <p:nvPr>
            <p:ph type="title"/>
          </p:nvPr>
        </p:nvSpPr>
        <p:spPr>
          <a:xfrm>
            <a:off x="-1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choice: Bruteforce.</a:t>
            </a:r>
            <a:endParaRPr/>
          </a:p>
        </p:txBody>
      </p:sp>
      <p:sp>
        <p:nvSpPr>
          <p:cNvPr id="332" name="Google Shape;33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33" name="Google Shape;33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4" name="Google Shape;334;p21"/>
          <p:cNvSpPr txBox="1"/>
          <p:nvPr/>
        </p:nvSpPr>
        <p:spPr>
          <a:xfrm>
            <a:off x="5969000" y="1113403"/>
            <a:ext cx="1040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**Initial POST Request**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URL: http://logo-ip/AJAX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Header: "Security-Hint: p"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Body: "UAMCHAL:3,4,a1,a2,b1,b2"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675640" y="2460541"/>
            <a:ext cx="1040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**Server Response**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statusCode: status code from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loginSecurityHint: security hint from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serverChallenge: challenge from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596108" y="1220522"/>
            <a:ext cx="1040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**Random Number Generation**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a1-a4: random number between 0 and 2^32-1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5969000" y="2745081"/>
            <a:ext cx="10769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**PW Token Creation**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pwToken: "password" + "+" + serverChallenge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pwToken (truncated): truncate pwToken to max 32 characters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598277" y="3888192"/>
            <a:ext cx="1058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**PW Token Processing**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crc32(pwToken): CRC32 checksum of pwToken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loginPWToken: crc32(pwToken) ^ serverChallenge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(in uint32 form)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5969000" y="3953662"/>
            <a:ext cx="1058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**Login Server Challenge Creation**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loginServerChallenge: a1 ^ a2 ^ b1 ^ b2 ^ serverChallenge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3840901" y="5162221"/>
            <a:ext cx="10586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**Login POST Request**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URL: http://logo-ip/AJAX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Header: "Security-Header: loginSecurityHint"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- Body: "UAMLOGIN:Web User,loginPWToken,loginServerChallenge"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47" name="Google Shape;347;p2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48" name="Google Shape;348;p2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>
            <p:ph type="title"/>
          </p:nvPr>
        </p:nvSpPr>
        <p:spPr>
          <a:xfrm>
            <a:off x="0" y="390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choice: Bruteforce.</a:t>
            </a:r>
            <a:endParaRPr/>
          </a:p>
        </p:txBody>
      </p:sp>
      <p:sp>
        <p:nvSpPr>
          <p:cNvPr id="350" name="Google Shape;35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51" name="Google Shape;35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7597302" y="5048655"/>
            <a:ext cx="418289" cy="25291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texte, capture d’écran, logiciel, Icône d’ordinateur&#10;&#10;Description générée automatiquement" id="353" name="Google Shape;3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281" y="977624"/>
            <a:ext cx="9246075" cy="537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2"/>
          <p:cNvSpPr/>
          <p:nvPr/>
        </p:nvSpPr>
        <p:spPr>
          <a:xfrm>
            <a:off x="5930318" y="2701121"/>
            <a:ext cx="4260300" cy="1971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2"/>
          <p:cNvSpPr/>
          <p:nvPr/>
        </p:nvSpPr>
        <p:spPr>
          <a:xfrm>
            <a:off x="1204572" y="2701121"/>
            <a:ext cx="1589428" cy="1535599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62" name="Google Shape;362;p2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63" name="Google Shape;363;p2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3"/>
          <p:cNvSpPr txBox="1"/>
          <p:nvPr>
            <p:ph type="title"/>
          </p:nvPr>
        </p:nvSpPr>
        <p:spPr>
          <a:xfrm>
            <a:off x="0" y="164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choice: Brute force.</a:t>
            </a:r>
            <a:endParaRPr/>
          </a:p>
        </p:txBody>
      </p:sp>
      <p:sp>
        <p:nvSpPr>
          <p:cNvPr id="365" name="Google Shape;36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66" name="Google Shape;36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fils électriques, câble, machine, fourniture d’électricité&#10;&#10;Description générée automatiquement" id="367" name="Google Shape;367;p23"/>
          <p:cNvPicPr preferRelativeResize="0"/>
          <p:nvPr/>
        </p:nvPicPr>
        <p:blipFill rotWithShape="1">
          <a:blip r:embed="rId4">
            <a:alphaModFix/>
          </a:blip>
          <a:srcRect b="23874" l="16462" r="0" t="27980"/>
          <a:stretch/>
        </p:blipFill>
        <p:spPr>
          <a:xfrm>
            <a:off x="4097369" y="4427268"/>
            <a:ext cx="3997262" cy="17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223" y="991980"/>
            <a:ext cx="10217554" cy="3259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75" name="Google Shape;375;p2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76" name="Google Shape;376;p2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</a:t>
            </a:r>
            <a:endParaRPr/>
          </a:p>
        </p:txBody>
      </p:sp>
      <p:sp>
        <p:nvSpPr>
          <p:cNvPr id="378" name="Google Shape;3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capture d’écran, logiciel, Logiciel multimédia&#10;&#10;Description générée automatiquement" id="380" name="Google Shape;3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534" y="966476"/>
            <a:ext cx="11299213" cy="517921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 txBox="1"/>
          <p:nvPr/>
        </p:nvSpPr>
        <p:spPr>
          <a:xfrm>
            <a:off x="8037750" y="2939350"/>
            <a:ext cx="3888900" cy="341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to </a:t>
            </a: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Yossi Reuven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have modified the following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port choise.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password spray.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choise.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version is not public.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86" name="Google Shape;386;p2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87" name="Google Shape;387;p2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5"/>
          <p:cNvSpPr txBox="1"/>
          <p:nvPr/>
        </p:nvSpPr>
        <p:spPr>
          <a:xfrm>
            <a:off x="1056701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b="0" i="0" lang="fr-FR" sz="4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OSINT and asset detections</a:t>
            </a:r>
            <a:endParaRPr b="0" i="0" sz="4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390" name="Google Shape;39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397" name="Google Shape;397;p2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98" name="Google Shape;398;p2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OSINT and asset detections</a:t>
            </a:r>
            <a:endParaRPr/>
          </a:p>
        </p:txBody>
      </p:sp>
      <p:sp>
        <p:nvSpPr>
          <p:cNvPr id="400" name="Google Shape;40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01" name="Google Shape;40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blue logo with a black background&#10;&#10;Description automatically generated" id="402" name="Google Shape;40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8912" y="353249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black logo&#10;&#10;Description automatically generated" id="403" name="Google Shape;40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4516" y="3158536"/>
            <a:ext cx="1787062" cy="1787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letter g&#10;&#10;Description automatically generated" id="404" name="Google Shape;40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793" y="4225290"/>
            <a:ext cx="1551617" cy="1551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ercle, Graphique, Caractère coloré, Bleu électrique&#10;&#10;Description générée automatiquement" id="405" name="Google Shape;405;p26"/>
          <p:cNvPicPr preferRelativeResize="0"/>
          <p:nvPr/>
        </p:nvPicPr>
        <p:blipFill rotWithShape="1">
          <a:blip r:embed="rId7">
            <a:alphaModFix amt="70000"/>
          </a:blip>
          <a:srcRect b="0" l="0" r="0" t="0"/>
          <a:stretch/>
        </p:blipFill>
        <p:spPr>
          <a:xfrm>
            <a:off x="8931850" y="3799428"/>
            <a:ext cx="1876195" cy="1876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, Police, capture d’écran, graphisme&#10;&#10;Description générée automatiquement" id="406" name="Google Shape;40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793" y="1199330"/>
            <a:ext cx="5578803" cy="165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79213" y="1646237"/>
            <a:ext cx="41052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14" name="Google Shape;414;p2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15" name="Google Shape;415;p2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7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OSINT and asset detections</a:t>
            </a:r>
            <a:endParaRPr/>
          </a:p>
        </p:txBody>
      </p:sp>
      <p:sp>
        <p:nvSpPr>
          <p:cNvPr id="417" name="Google Shape;41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Search Methods.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Ssl  fingerprinting (can’t use here cause : lack of presence of ssl certificate).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Favico fingerprint ().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Search by product (if exist).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In url , in text  in body (Google).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Search by service.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18" name="Google Shape;41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19" name="Google Shape;41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24" name="Google Shape;424;p2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25" name="Google Shape;425;p2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8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OSINT and asset detections</a:t>
            </a:r>
            <a:endParaRPr/>
          </a:p>
        </p:txBody>
      </p:sp>
      <p:sp>
        <p:nvSpPr>
          <p:cNvPr id="427" name="Google Shape;42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Importance of API and associated tool.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Some available tool.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fr-FR"/>
              <a:t>Grinder (censys, shodan).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fr-FR"/>
              <a:t>Kunyu by knowsec (zoomeye).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fr-FR"/>
              <a:t>Uncover by project discovery (shodan , censys , FOFA , Quake , netlas ,etc…).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8" name="Google Shape;42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29" name="Google Shape;42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34" name="Google Shape;434;p2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35" name="Google Shape;435;p2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OSINT and asset detections</a:t>
            </a:r>
            <a:endParaRPr/>
          </a:p>
        </p:txBody>
      </p:sp>
      <p:pic>
        <p:nvPicPr>
          <p:cNvPr descr="A screen shot of a computer&#10;&#10;Description automatically generated" id="437" name="Google Shape;437;p29"/>
          <p:cNvPicPr preferRelativeResize="0"/>
          <p:nvPr>
            <p:ph idx="1" type="body"/>
          </p:nvPr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-29660" y="1505920"/>
            <a:ext cx="12221660" cy="483524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39" name="Google Shape;4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40" name="Google Shape;440;p29"/>
          <p:cNvSpPr txBox="1"/>
          <p:nvPr/>
        </p:nvSpPr>
        <p:spPr>
          <a:xfrm>
            <a:off x="7986514" y="108783"/>
            <a:ext cx="551612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fr-FR" sz="6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OUTDATED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47" name="Google Shape;447;p3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48" name="Google Shape;448;p3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0"/>
          <p:cNvSpPr txBox="1"/>
          <p:nvPr>
            <p:ph type="title"/>
          </p:nvPr>
        </p:nvSpPr>
        <p:spPr>
          <a:xfrm>
            <a:off x="0" y="327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PLC and attack choice: Asset discovery.</a:t>
            </a:r>
            <a:endParaRPr/>
          </a:p>
        </p:txBody>
      </p:sp>
      <p:sp>
        <p:nvSpPr>
          <p:cNvPr id="450" name="Google Shape;45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51" name="Google Shape;45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black background with a black square&#10;&#10;Description automatically generated with medium confidence" id="452" name="Google Shape;452;p30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798809" y="1215107"/>
            <a:ext cx="4020371" cy="118783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53" name="Google Shape;453;p30"/>
          <p:cNvPicPr preferRelativeResize="0"/>
          <p:nvPr/>
        </p:nvPicPr>
        <p:blipFill rotWithShape="1">
          <a:blip r:embed="rId5">
            <a:alphaModFix amt="85000"/>
          </a:blip>
          <a:srcRect b="0" l="0" r="0" t="0"/>
          <a:stretch/>
        </p:blipFill>
        <p:spPr>
          <a:xfrm>
            <a:off x="140611" y="2737676"/>
            <a:ext cx="5809915" cy="342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 rotWithShape="1">
          <a:blip r:embed="rId6">
            <a:alphaModFix amt="85000"/>
          </a:blip>
          <a:srcRect b="0" l="0" r="0" t="0"/>
          <a:stretch/>
        </p:blipFill>
        <p:spPr>
          <a:xfrm>
            <a:off x="6096000" y="1077381"/>
            <a:ext cx="5523642" cy="574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13" name="Google Shape;113;p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14" name="Google Shape;114;p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Disclaimer. </a:t>
            </a:r>
            <a:endParaRPr/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504825" y="1530350"/>
            <a:ext cx="10515600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500"/>
              <a:buNone/>
            </a:pPr>
            <a:r>
              <a:rPr lang="fr-FR" sz="3500" u="sng">
                <a:solidFill>
                  <a:srgbClr val="FF0000"/>
                </a:solidFill>
              </a:rPr>
              <a:t>This talk is intended to be informative. </a:t>
            </a:r>
            <a:br>
              <a:rPr lang="fr-FR" sz="3500" u="sng"/>
            </a:br>
            <a:br>
              <a:rPr lang="fr-FR" sz="3500" u="sng"/>
            </a:br>
            <a:r>
              <a:rPr lang="fr-FR" sz="3500" u="sng">
                <a:solidFill>
                  <a:srgbClr val="FF0000"/>
                </a:solidFill>
              </a:rPr>
              <a:t>I strongly advise against using these techniques to break into computer systems . All content is for educational purposes only.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My personal goal was to see how easy it was to setup a real attack on a common attack vector (Credential Bruteforce).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600"/>
              <a:buNone/>
            </a:pPr>
            <a:r>
              <a:rPr lang="fr-FR" sz="2600" u="sng">
                <a:solidFill>
                  <a:srgbClr val="FF0000"/>
                </a:solidFill>
              </a:rPr>
              <a:t>I am not an expert in this field, </a:t>
            </a:r>
            <a:r>
              <a:rPr lang="fr-FR" sz="2600"/>
              <a:t>the things I am going to show you have been done on my free time, if you see a mistake do not hesitate to correct it. </a:t>
            </a:r>
            <a:endParaRPr/>
          </a:p>
        </p:txBody>
      </p:sp>
      <p:sp>
        <p:nvSpPr>
          <p:cNvPr id="117" name="Google Shape;11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59" name="Google Shape;459;p3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60" name="Google Shape;460;p3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1"/>
          <p:cNvSpPr txBox="1"/>
          <p:nvPr>
            <p:ph type="title"/>
          </p:nvPr>
        </p:nvSpPr>
        <p:spPr>
          <a:xfrm>
            <a:off x="1444128" y="24362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Calibri"/>
              <a:buNone/>
            </a:pPr>
            <a:r>
              <a:rPr lang="fr-FR" sz="4400">
                <a:solidFill>
                  <a:schemeClr val="accent6"/>
                </a:solidFill>
              </a:rPr>
              <a:t>Stealth mode  and asset confirmations.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62" name="Google Shape;46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63" name="Google Shape;46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70" name="Google Shape;470;p3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71" name="Google Shape;471;p3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2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Stealth mode  and asset confirmations. </a:t>
            </a:r>
            <a:endParaRPr/>
          </a:p>
        </p:txBody>
      </p:sp>
      <p:sp>
        <p:nvSpPr>
          <p:cNvPr id="473" name="Google Shape;473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FlokiNET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Allow tor exit node to be hosted.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VPS can be hosted in non EU, US (the good guy) RU,CN (the bad guy)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ISO can be selected.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Accept monero and bitcoin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Dont give money to russia, china or  uncle sam.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74" name="Google Shape;47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75" name="Google Shape;47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logo with a bird on it&#10;&#10;Description automatically generated" id="476" name="Google Shape;476;p32"/>
          <p:cNvPicPr preferRelativeResize="0"/>
          <p:nvPr/>
        </p:nvPicPr>
        <p:blipFill rotWithShape="1">
          <a:blip r:embed="rId4">
            <a:alphaModFix/>
          </a:blip>
          <a:srcRect b="38677" l="2357" r="506" t="30794"/>
          <a:stretch/>
        </p:blipFill>
        <p:spPr>
          <a:xfrm>
            <a:off x="7897236" y="1738013"/>
            <a:ext cx="2520000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neon sign with a smiley face and glasses&#10;&#10;Description automatically generated" id="477" name="Google Shape;47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6035040"/>
            <a:ext cx="849025" cy="82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82" name="Google Shape;482;p3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83" name="Google Shape;483;p3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Stealth mode  and asset confirmations. </a:t>
            </a:r>
            <a:endParaRPr/>
          </a:p>
        </p:txBody>
      </p:sp>
      <p:sp>
        <p:nvSpPr>
          <p:cNvPr id="485" name="Google Shape;485;p33"/>
          <p:cNvSpPr txBox="1"/>
          <p:nvPr>
            <p:ph idx="1" type="body"/>
          </p:nvPr>
        </p:nvSpPr>
        <p:spPr>
          <a:xfrm>
            <a:off x="317845" y="242656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u="sng"/>
              <a:t>Mullvad say’s: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fr-FR"/>
              <a:t>We announce that we have completely removed all traces of disks being used by our VPN infrastructure!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u="sng"/>
              <a:t>On the monero side: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The United States Internal Revenue Service (IRS) has posted bounties for contractors that can develop Monero-tracing technologies.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			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6" name="Google Shape;48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487" name="Google Shape;48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logo with a mouse wearing a hat&#10;&#10;Description automatically generated" id="488" name="Google Shape;4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1843" y="358331"/>
            <a:ext cx="2734823" cy="2734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grey letters&#10;&#10;Description automatically generated" id="489" name="Google Shape;48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267" y="673157"/>
            <a:ext cx="5465101" cy="181458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/>
          <p:nvPr/>
        </p:nvSpPr>
        <p:spPr>
          <a:xfrm>
            <a:off x="8344179" y="1086366"/>
            <a:ext cx="1042587" cy="1085316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B4D4A5"/>
              </a:gs>
              <a:gs pos="50000">
                <a:srgbClr val="A8CD97"/>
              </a:gs>
              <a:gs pos="100000">
                <a:srgbClr val="9BC985"/>
              </a:gs>
            </a:gsLst>
            <a:lin ang="5400000" scaled="0"/>
          </a:gra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neon sign with a smiley face and glasses&#10;&#10;Description automatically generated" id="491" name="Google Shape;491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" y="6035040"/>
            <a:ext cx="849025" cy="82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498" name="Google Shape;498;p3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499" name="Google Shape;499;p3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4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Stealth mode  and asset confirmations. </a:t>
            </a:r>
            <a:endParaRPr/>
          </a:p>
        </p:txBody>
      </p:sp>
      <p:sp>
        <p:nvSpPr>
          <p:cNvPr id="501" name="Google Shape;501;p34"/>
          <p:cNvSpPr txBox="1"/>
          <p:nvPr>
            <p:ph idx="1" type="body"/>
          </p:nvPr>
        </p:nvSpPr>
        <p:spPr>
          <a:xfrm>
            <a:off x="424511" y="15137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Steps.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Buy monero (kraken will not let you withdraw your monero in less than 3 day).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Buy and install mullvad (5 simultaneous uses).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Buy a flokinet VPS (preferably located in iceland).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Install an iso (ubuntu 21, </a:t>
            </a:r>
            <a:r>
              <a:rPr lang="fr-FR" u="sng">
                <a:solidFill>
                  <a:srgbClr val="FF0000"/>
                </a:solidFill>
              </a:rPr>
              <a:t>mullvad won't work on a lower version</a:t>
            </a:r>
            <a:r>
              <a:rPr lang="fr-FR"/>
              <a:t>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Install mullvad on the VPS.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Start spraying.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02" name="Google Shape;502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03" name="Google Shape;503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10" name="Google Shape;510;p3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11" name="Google Shape;511;p3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5"/>
          <p:cNvSpPr txBox="1"/>
          <p:nvPr>
            <p:ph type="title"/>
          </p:nvPr>
        </p:nvSpPr>
        <p:spPr>
          <a:xfrm>
            <a:off x="0" y="1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Stealth mode  and asset confirmations. </a:t>
            </a:r>
            <a:endParaRPr/>
          </a:p>
        </p:txBody>
      </p:sp>
      <p:sp>
        <p:nvSpPr>
          <p:cNvPr id="513" name="Google Shape;51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14" name="Google Shape;51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Une image contenant texte, capture d’écran, conception&#10;&#10;Description générée automatiquement" id="515" name="Google Shape;515;p35"/>
          <p:cNvPicPr preferRelativeResize="0"/>
          <p:nvPr/>
        </p:nvPicPr>
        <p:blipFill rotWithShape="1">
          <a:blip r:embed="rId4">
            <a:alphaModFix/>
          </a:blip>
          <a:srcRect b="26300" l="0" r="0" t="0"/>
          <a:stretch/>
        </p:blipFill>
        <p:spPr>
          <a:xfrm>
            <a:off x="451786" y="1187374"/>
            <a:ext cx="8246345" cy="53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5"/>
          <p:cNvSpPr txBox="1"/>
          <p:nvPr/>
        </p:nvSpPr>
        <p:spPr>
          <a:xfrm>
            <a:off x="4780724" y="2345347"/>
            <a:ext cx="71424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6080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180 asset from around the world found with only one base search query</a:t>
            </a:r>
            <a:endParaRPr b="0" i="0" sz="1800" u="none" cap="none" strike="noStrike">
              <a:solidFill>
                <a:srgbClr val="06080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21" name="Google Shape;521;p3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>
            <a:off x="25533" y="0"/>
            <a:ext cx="576707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22" name="Google Shape;522;p3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flipH="1">
            <a:off x="5792604" y="0"/>
            <a:ext cx="63993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black rectangular sign&#10;&#10;Description automatically generated" id="523" name="Google Shape;52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107" y="2760239"/>
            <a:ext cx="12210107" cy="366302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25" name="Google Shape;52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30" name="Google Shape;530;p3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31" name="Google Shape;531;p3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7"/>
          <p:cNvSpPr txBox="1"/>
          <p:nvPr>
            <p:ph type="title"/>
          </p:nvPr>
        </p:nvSpPr>
        <p:spPr>
          <a:xfrm>
            <a:off x="1065546" y="3338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Observation among the competition.</a:t>
            </a:r>
            <a:endParaRPr/>
          </a:p>
        </p:txBody>
      </p:sp>
      <p:sp>
        <p:nvSpPr>
          <p:cNvPr id="533" name="Google Shape;53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35" name="Google Shape;53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40" name="Google Shape;540;p3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41" name="Google Shape;541;p3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8"/>
          <p:cNvPicPr preferRelativeResize="0"/>
          <p:nvPr/>
        </p:nvPicPr>
        <p:blipFill rotWithShape="1">
          <a:blip r:embed="rId4">
            <a:alphaModFix/>
          </a:blip>
          <a:srcRect b="0" l="9529" r="0" t="0"/>
          <a:stretch/>
        </p:blipFill>
        <p:spPr>
          <a:xfrm>
            <a:off x="535333" y="671122"/>
            <a:ext cx="5957746" cy="612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3671" y="4154705"/>
            <a:ext cx="4323961" cy="12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5099" y="900747"/>
            <a:ext cx="4477988" cy="1942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38"/>
          <p:cNvCxnSpPr/>
          <p:nvPr/>
        </p:nvCxnSpPr>
        <p:spPr>
          <a:xfrm>
            <a:off x="6569930" y="0"/>
            <a:ext cx="117575" cy="6858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38"/>
          <p:cNvCxnSpPr/>
          <p:nvPr/>
        </p:nvCxnSpPr>
        <p:spPr>
          <a:xfrm rot="10800000">
            <a:off x="6628717" y="3523376"/>
            <a:ext cx="5563283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7" name="Google Shape;547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4663" y="900747"/>
            <a:ext cx="3184217" cy="45857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8"/>
          <p:cNvSpPr txBox="1"/>
          <p:nvPr/>
        </p:nvSpPr>
        <p:spPr>
          <a:xfrm>
            <a:off x="458482" y="86347"/>
            <a:ext cx="29361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1: 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50" name="Google Shape;550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219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94598"/>
            <a:ext cx="7104067" cy="466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39"/>
          <p:cNvCxnSpPr/>
          <p:nvPr/>
        </p:nvCxnSpPr>
        <p:spPr>
          <a:xfrm rot="10800000">
            <a:off x="-75501" y="2197271"/>
            <a:ext cx="12267501" cy="7744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58" name="Google Shape;55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0660" y="2659408"/>
            <a:ext cx="3754746" cy="37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60" name="Google Shape;5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67" name="Google Shape;567;p4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68" name="Google Shape;568;p4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0"/>
          <p:cNvSpPr txBox="1"/>
          <p:nvPr/>
        </p:nvSpPr>
        <p:spPr>
          <a:xfrm>
            <a:off x="458482" y="86347"/>
            <a:ext cx="56375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2: Access Control + dump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video chat&#10;&#10;Description automatically generated" id="570" name="Google Shape;5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4273" y="86347"/>
            <a:ext cx="5857875" cy="667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omputer&#10;&#10;Description automatically generated" id="571" name="Google Shape;57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060" y="861676"/>
            <a:ext cx="4490248" cy="2563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572" name="Google Shape;57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858" y="3615413"/>
            <a:ext cx="3951242" cy="3078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40"/>
          <p:cNvCxnSpPr/>
          <p:nvPr/>
        </p:nvCxnSpPr>
        <p:spPr>
          <a:xfrm>
            <a:off x="5977727" y="0"/>
            <a:ext cx="58788" cy="6944347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4" name="Google Shape;574;p40"/>
          <p:cNvCxnSpPr/>
          <p:nvPr/>
        </p:nvCxnSpPr>
        <p:spPr>
          <a:xfrm rot="10800000">
            <a:off x="0" y="3515347"/>
            <a:ext cx="59777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76" name="Google Shape;576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25" name="Google Shape;125;p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26" name="Google Shape;126;p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Foreword</a:t>
            </a:r>
            <a:endParaRPr/>
          </a:p>
        </p:txBody>
      </p:sp>
      <p:sp>
        <p:nvSpPr>
          <p:cNvPr id="128" name="Google Shape;128;p5"/>
          <p:cNvSpPr txBox="1"/>
          <p:nvPr>
            <p:ph idx="1" type="body"/>
          </p:nvPr>
        </p:nvSpPr>
        <p:spPr>
          <a:xfrm>
            <a:off x="443345" y="1204450"/>
            <a:ext cx="10515600" cy="5284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u="sng"/>
              <a:t>Industrial Control System: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ICS include supervisory control and data acquisition systems used to control geographically dispersed assets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u="sng"/>
              <a:t>Acronyms:</a:t>
            </a:r>
            <a:endParaRPr/>
          </a:p>
          <a:p>
            <a:pPr indent="-2286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>
                <a:solidFill>
                  <a:srgbClr val="FF0000"/>
                </a:solidFill>
              </a:rPr>
              <a:t>SCADA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/>
              <a:t>: Supervisory Control And Data Acquisition</a:t>
            </a:r>
            <a:endParaRPr/>
          </a:p>
          <a:p>
            <a:pPr indent="-2286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>
                <a:solidFill>
                  <a:srgbClr val="FF0000"/>
                </a:solidFill>
              </a:rPr>
              <a:t>PLC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/>
              <a:t>: Programmable Logic Controller (</a:t>
            </a:r>
            <a:r>
              <a:rPr b="1" lang="fr-FR" sz="2600"/>
              <a:t>meant for local use, depend on high-speed, wired connections</a:t>
            </a:r>
            <a:r>
              <a:rPr lang="fr-FR"/>
              <a:t>)</a:t>
            </a:r>
            <a:endParaRPr/>
          </a:p>
          <a:p>
            <a:pPr indent="-2286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>
                <a:solidFill>
                  <a:srgbClr val="FF0000"/>
                </a:solidFill>
              </a:rPr>
              <a:t>OT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/>
              <a:t>: Operational Technologie</a:t>
            </a:r>
            <a:endParaRPr/>
          </a:p>
          <a:p>
            <a:pPr indent="-2286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fr-FR">
                <a:solidFill>
                  <a:srgbClr val="FF0000"/>
                </a:solidFill>
              </a:rPr>
              <a:t>ICS</a:t>
            </a:r>
            <a:r>
              <a:rPr lang="fr-FR">
                <a:solidFill>
                  <a:srgbClr val="FF0000"/>
                </a:solidFill>
              </a:rPr>
              <a:t> </a:t>
            </a:r>
            <a:r>
              <a:rPr lang="fr-FR"/>
              <a:t>: Industrial Control System</a:t>
            </a:r>
            <a:endParaRPr/>
          </a:p>
        </p:txBody>
      </p:sp>
      <p:sp>
        <p:nvSpPr>
          <p:cNvPr id="129" name="Google Shape;12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81" name="Google Shape;581;p4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82" name="Google Shape;582;p4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1"/>
          <p:cNvSpPr txBox="1"/>
          <p:nvPr/>
        </p:nvSpPr>
        <p:spPr>
          <a:xfrm>
            <a:off x="128404" y="86346"/>
            <a:ext cx="58011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3: to good to be true ?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0421" y="3222577"/>
            <a:ext cx="6241579" cy="363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11747"/>
            <a:ext cx="5988358" cy="3333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41"/>
          <p:cNvCxnSpPr/>
          <p:nvPr/>
        </p:nvCxnSpPr>
        <p:spPr>
          <a:xfrm>
            <a:off x="5929570" y="0"/>
            <a:ext cx="58788" cy="6858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7" name="Google Shape;587;p41"/>
          <p:cNvCxnSpPr/>
          <p:nvPr/>
        </p:nvCxnSpPr>
        <p:spPr>
          <a:xfrm>
            <a:off x="5988358" y="3222577"/>
            <a:ext cx="6203642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8" name="Google Shape;58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5654" y="727487"/>
            <a:ext cx="5507746" cy="1822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41"/>
          <p:cNvCxnSpPr/>
          <p:nvPr/>
        </p:nvCxnSpPr>
        <p:spPr>
          <a:xfrm>
            <a:off x="-29394" y="2311747"/>
            <a:ext cx="5988358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0" name="Google Shape;590;p41"/>
          <p:cNvCxnSpPr/>
          <p:nvPr/>
        </p:nvCxnSpPr>
        <p:spPr>
          <a:xfrm>
            <a:off x="0" y="5661031"/>
            <a:ext cx="5988358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" name="Google Shape;591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592" name="Google Shape;592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99" name="Google Shape;599;p4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00" name="Google Shape;600;p42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2"/>
          <p:cNvSpPr txBox="1"/>
          <p:nvPr/>
        </p:nvSpPr>
        <p:spPr>
          <a:xfrm>
            <a:off x="212956" y="86347"/>
            <a:ext cx="56375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4: state sponsor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2" name="Google Shape;602;p42"/>
          <p:cNvCxnSpPr/>
          <p:nvPr/>
        </p:nvCxnSpPr>
        <p:spPr>
          <a:xfrm>
            <a:off x="5055073" y="-86347"/>
            <a:ext cx="58788" cy="6858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42"/>
          <p:cNvCxnSpPr/>
          <p:nvPr/>
        </p:nvCxnSpPr>
        <p:spPr>
          <a:xfrm>
            <a:off x="5113861" y="3569919"/>
            <a:ext cx="698628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p42"/>
          <p:cNvCxnSpPr/>
          <p:nvPr/>
        </p:nvCxnSpPr>
        <p:spPr>
          <a:xfrm>
            <a:off x="-58788" y="671122"/>
            <a:ext cx="5113861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05" name="Google Shape;60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8913" y="0"/>
            <a:ext cx="7053087" cy="349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7929" y="3646708"/>
            <a:ext cx="6071171" cy="315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238" y="1700860"/>
            <a:ext cx="4530801" cy="389169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609" name="Google Shape;60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16" name="Google Shape;616;p4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17" name="Google Shape;617;p43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3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Conclusions</a:t>
            </a:r>
            <a:endParaRPr/>
          </a:p>
        </p:txBody>
      </p:sp>
      <p:sp>
        <p:nvSpPr>
          <p:cNvPr id="619" name="Google Shape;619;p43"/>
          <p:cNvSpPr txBox="1"/>
          <p:nvPr>
            <p:ph idx="1" type="body"/>
          </p:nvPr>
        </p:nvSpPr>
        <p:spPr>
          <a:xfrm>
            <a:off x="306571" y="1204449"/>
            <a:ext cx="11442405" cy="5175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fr-FR" sz="3500"/>
              <a:t>It all started because I was curious seeing hacktivist saying he’s targeting PLC. </a:t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fr-FR" sz="3500"/>
              <a:t>Lots of them are just honeypots and the rest is a mix between swimming pool management system, poorly maintained smart switch but sometimes important stuff.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fr-FR" sz="3500" u="sng"/>
              <a:t>If there was only one thing to remember, it will be: </a:t>
            </a:r>
            <a:endParaRPr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fr-FR" sz="3700">
                <a:solidFill>
                  <a:srgbClr val="FF0000"/>
                </a:solidFill>
              </a:rPr>
              <a:t>If a PLC is front facing internet the Iranian, Russian, Chinese, American and furry will exploit it before you.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20" name="Google Shape;620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621" name="Google Shape;621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28" name="Google Shape;628;p4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29" name="Google Shape;629;p44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More</a:t>
            </a:r>
            <a:endParaRPr/>
          </a:p>
        </p:txBody>
      </p:sp>
      <p:sp>
        <p:nvSpPr>
          <p:cNvPr id="631" name="Google Shape;631;p44"/>
          <p:cNvSpPr txBox="1"/>
          <p:nvPr>
            <p:ph idx="1" type="body"/>
          </p:nvPr>
        </p:nvSpPr>
        <p:spPr>
          <a:xfrm>
            <a:off x="519222" y="1570442"/>
            <a:ext cx="11144693" cy="4830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u="sng">
                <a:solidFill>
                  <a:schemeClr val="hlink"/>
                </a:solidFill>
                <a:hlinkClick r:id="rId4"/>
              </a:rPr>
              <a:t>https://github.com/biero-el-corridor/OT_ICS_ressource_list</a:t>
            </a:r>
            <a:r>
              <a:rPr lang="fr-FR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u="sng">
                <a:solidFill>
                  <a:schemeClr val="hlink"/>
                </a:solidFill>
                <a:hlinkClick r:id="rId5"/>
              </a:rPr>
              <a:t>https://github.com/biero-el-corridor/LOGO_BRUTE_FORCE_BUNBLE</a:t>
            </a:r>
            <a:r>
              <a:rPr lang="fr-FR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u="sng">
                <a:solidFill>
                  <a:schemeClr val="hlink"/>
                </a:solidFill>
                <a:hlinkClick r:id="rId6"/>
              </a:rPr>
              <a:t>https://github.com/biero-el-corridor/Chall_cretation</a:t>
            </a:r>
            <a:r>
              <a:rPr lang="fr-FR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 u="sng">
                <a:solidFill>
                  <a:schemeClr val="hlink"/>
                </a:solidFill>
                <a:hlinkClick r:id="rId7"/>
              </a:rPr>
              <a:t>https://www.icsrank.com/</a:t>
            </a:r>
            <a:r>
              <a:rPr lang="fr-FR"/>
              <a:t> (list of query for ip browser)</a:t>
            </a:r>
            <a:br>
              <a:rPr lang="fr-FR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fr-FR"/>
              <a:t>This month Hackable.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If you can star the repos, or follow me on github you will help me  lot, thanks !!!!!!!!!!! </a:t>
            </a:r>
            <a:endParaRPr/>
          </a:p>
        </p:txBody>
      </p:sp>
      <p:sp>
        <p:nvSpPr>
          <p:cNvPr id="632" name="Google Shape;63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633" name="Google Shape;63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40" name="Google Shape;640;p4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41" name="Google Shape;641;p45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Thanks to </a:t>
            </a:r>
            <a:endParaRPr/>
          </a:p>
        </p:txBody>
      </p:sp>
      <p:sp>
        <p:nvSpPr>
          <p:cNvPr id="643" name="Google Shape;643;p45"/>
          <p:cNvSpPr txBox="1"/>
          <p:nvPr>
            <p:ph idx="1" type="body"/>
          </p:nvPr>
        </p:nvSpPr>
        <p:spPr>
          <a:xfrm>
            <a:off x="519222" y="1570442"/>
            <a:ext cx="11144693" cy="4830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CYBERICS || GITHUB : </a:t>
            </a:r>
            <a:r>
              <a:rPr lang="fr-FR" u="sng">
                <a:solidFill>
                  <a:schemeClr val="hlink"/>
                </a:solidFill>
                <a:hlinkClick r:id="rId4"/>
              </a:rPr>
              <a:t>HTTPS://GITHUB.COM/CYBERICS/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Ecole2600 || Lionel AUROUX </a:t>
            </a:r>
            <a:br>
              <a:rPr lang="fr-FR"/>
            </a:br>
            <a:br>
              <a:rPr lang="fr-FR"/>
            </a:br>
            <a:r>
              <a:rPr lang="fr-FR"/>
              <a:t>VINCI Energies Systèmes d'Information</a:t>
            </a:r>
            <a:br>
              <a:rPr lang="fr-FR"/>
            </a:br>
            <a:br>
              <a:rPr lang="fr-FR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645" name="Google Shape;64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52" name="Google Shape;652;p4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8342222">
            <a:off x="5916131" y="0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53" name="Google Shape;653;p46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2590437">
            <a:off x="-700" y="-231312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Questions. </a:t>
            </a:r>
            <a:endParaRPr/>
          </a:p>
        </p:txBody>
      </p:sp>
      <p:sp>
        <p:nvSpPr>
          <p:cNvPr id="655" name="Google Shape;65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656" name="Google Shape;65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37" name="Google Shape;137;p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38" name="Google Shape;138;p7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 sz="4400"/>
              <a:t>Local lab setup for test &amp; POC’s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Why set up a local test environment?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Test the POC in a controlled environnement.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Greatly reduces the error rate when already tested.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Modifications for better exploitability.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Creations of detections rules.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Made some small scale governance.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42" name="Google Shape;14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7450"/>
          </a:schemeClr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49" name="Google Shape;149;p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50" name="Google Shape;150;p8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Workshop teasing.  </a:t>
            </a:r>
            <a:endParaRPr/>
          </a:p>
        </p:txBody>
      </p:sp>
      <p:sp>
        <p:nvSpPr>
          <p:cNvPr id="152" name="Google Shape;1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53" name="Google Shape;1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47310"/>
            <a:ext cx="12192000" cy="530904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2"/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61" name="Google Shape;161;p1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62" name="Google Shape;162;p10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0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SIEM &amp; detections</a:t>
            </a:r>
            <a:endParaRPr/>
          </a:p>
        </p:txBody>
      </p:sp>
      <p:sp>
        <p:nvSpPr>
          <p:cNvPr id="164" name="Google Shape;1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65" name="Google Shape;1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575" y="1546594"/>
            <a:ext cx="10225752" cy="5177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olice, logo, Graphique, symbole&#10;&#10;Description générée automatiquement" id="167" name="Google Shape;16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5674" y="204298"/>
            <a:ext cx="6588126" cy="112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fr-FR">
                <a:solidFill>
                  <a:schemeClr val="lt1"/>
                </a:solidFill>
              </a:rPr>
              <a:t>Workshop teasing.  </a:t>
            </a:r>
            <a:endParaRPr/>
          </a:p>
        </p:txBody>
      </p:sp>
      <p:sp>
        <p:nvSpPr>
          <p:cNvPr id="175" name="Google Shape;17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76" name="Google Shape;17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coud of dot that make a skull in profile on bright white backfround " id="177" name="Google Shape;177;p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78" name="Google Shape;178;p9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machine, Appareils électroniques, ordinateur&#10;&#10;Description générée automatiquement" id="179" name="Google Shape;1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208" y="833002"/>
            <a:ext cx="5994962" cy="4496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fils électriques, câble, Appareils électroniques, Ingénierie électronique&#10;&#10;Description générée automatiquement" id="180" name="Google Shape;180;p9"/>
          <p:cNvPicPr preferRelativeResize="0"/>
          <p:nvPr/>
        </p:nvPicPr>
        <p:blipFill rotWithShape="1">
          <a:blip r:embed="rId5">
            <a:alphaModFix/>
          </a:blip>
          <a:srcRect b="14092" l="8366" r="4309" t="14092"/>
          <a:stretch/>
        </p:blipFill>
        <p:spPr>
          <a:xfrm>
            <a:off x="5623343" y="83632"/>
            <a:ext cx="5467378" cy="599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87" name="Google Shape;187;p1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2116609">
            <a:off x="9011034" y="2009507"/>
            <a:ext cx="579260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88" name="Google Shape;188;p11"/>
          <p:cNvPicPr preferRelativeResize="0"/>
          <p:nvPr/>
        </p:nvPicPr>
        <p:blipFill rotWithShape="1">
          <a:blip r:embed="rId3">
            <a:alphaModFix amt="5000"/>
          </a:blip>
          <a:srcRect b="0" l="15535" r="0" t="0"/>
          <a:stretch/>
        </p:blipFill>
        <p:spPr>
          <a:xfrm rot="-8816050">
            <a:off x="-2896301" y="-2685418"/>
            <a:ext cx="57926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 txBox="1"/>
          <p:nvPr>
            <p:ph type="title"/>
          </p:nvPr>
        </p:nvSpPr>
        <p:spPr>
          <a:xfrm>
            <a:off x="-1" y="0"/>
            <a:ext cx="123506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fr-FR"/>
              <a:t>Little bit of governance. </a:t>
            </a:r>
            <a:endParaRPr/>
          </a:p>
        </p:txBody>
      </p:sp>
      <p:sp>
        <p:nvSpPr>
          <p:cNvPr id="190" name="Google Shape;190;p11"/>
          <p:cNvSpPr txBox="1"/>
          <p:nvPr>
            <p:ph idx="1" type="body"/>
          </p:nvPr>
        </p:nvSpPr>
        <p:spPr>
          <a:xfrm>
            <a:off x="249475" y="1204450"/>
            <a:ext cx="11698200" cy="5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fr-FR"/>
              <a:t>Stardard and guidance.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fr-FR">
                <a:solidFill>
                  <a:srgbClr val="FF0000"/>
                </a:solidFill>
              </a:rPr>
              <a:t>IEC 62443</a:t>
            </a:r>
            <a:r>
              <a:rPr lang="fr-FR"/>
              <a:t> : main series of standart for Industrial cybersecurity. </a:t>
            </a:r>
            <a:endParaRPr/>
          </a:p>
          <a:p>
            <a:pPr indent="-6413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fr-FR">
                <a:solidFill>
                  <a:srgbClr val="FF0000"/>
                </a:solidFill>
              </a:rPr>
              <a:t>NIST SP 800-82</a:t>
            </a:r>
            <a:r>
              <a:rPr lang="fr-FR"/>
              <a:t> : NIST special publications That protide guidance for securing SCADA and DCS environement (free). </a:t>
            </a:r>
            <a:endParaRPr/>
          </a:p>
          <a:p>
            <a:pPr indent="-6413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fr-FR">
                <a:solidFill>
                  <a:srgbClr val="FF0000"/>
                </a:solidFill>
              </a:rPr>
              <a:t>NERC CIP</a:t>
            </a:r>
            <a:r>
              <a:rPr lang="fr-FR"/>
              <a:t> : standards provide a robust security foundation for the bulk electric system's critical cyber assets.</a:t>
            </a:r>
            <a:endParaRPr/>
          </a:p>
          <a:p>
            <a:pPr indent="-6413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1526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fr-FR">
                <a:solidFill>
                  <a:srgbClr val="FF0000"/>
                </a:solidFill>
              </a:rPr>
              <a:t>NIST 2</a:t>
            </a:r>
            <a:r>
              <a:rPr lang="fr-FR"/>
              <a:t> : come in October in eatch EU country. 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91" name="Google Shape;19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Educational material, does not reproduce</a:t>
            </a:r>
            <a:endParaRPr/>
          </a:p>
        </p:txBody>
      </p:sp>
      <p:sp>
        <p:nvSpPr>
          <p:cNvPr id="192" name="Google Shape;19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2023-10-29T10:24:24Z</dcterms:created>
  <dc:creator>CORDIER Erwan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381a8c8-2672-4d99-bc87-a1a247062d44_Enabled">
    <vt:lpwstr>true</vt:lpwstr>
  </property>
  <property fmtid="{D5CDD505-2E9C-101B-9397-08002B2CF9AE}" pid="3" name="MSIP_Label_b381a8c8-2672-4d99-bc87-a1a247062d44_SetDate">
    <vt:lpwstr>2023-10-29T10:24:24Z</vt:lpwstr>
  </property>
  <property fmtid="{D5CDD505-2E9C-101B-9397-08002B2CF9AE}" pid="4" name="MSIP_Label_b381a8c8-2672-4d99-bc87-a1a247062d44_Method">
    <vt:lpwstr>Standard</vt:lpwstr>
  </property>
  <property fmtid="{D5CDD505-2E9C-101B-9397-08002B2CF9AE}" pid="5" name="MSIP_Label_b381a8c8-2672-4d99-bc87-a1a247062d44_Name">
    <vt:lpwstr>VESI C1-Internal Use</vt:lpwstr>
  </property>
  <property fmtid="{D5CDD505-2E9C-101B-9397-08002B2CF9AE}" pid="6" name="MSIP_Label_b381a8c8-2672-4d99-bc87-a1a247062d44_SiteId">
    <vt:lpwstr>cae7d061-08f3-40dd-80c3-3c0b8889224a</vt:lpwstr>
  </property>
  <property fmtid="{D5CDD505-2E9C-101B-9397-08002B2CF9AE}" pid="7" name="MSIP_Label_b381a8c8-2672-4d99-bc87-a1a247062d44_ActionId">
    <vt:lpwstr>06c20572-4410-4535-b8b8-8da393613598</vt:lpwstr>
  </property>
  <property fmtid="{D5CDD505-2E9C-101B-9397-08002B2CF9AE}" pid="8" name="MSIP_Label_b381a8c8-2672-4d99-bc87-a1a247062d44_ContentBits">
    <vt:lpwstr>0</vt:lpwstr>
  </property>
</Properties>
</file>